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7"/>
  </p:notesMasterIdLst>
  <p:handoutMasterIdLst>
    <p:handoutMasterId r:id="rId18"/>
  </p:handoutMasterIdLst>
  <p:sldIdLst>
    <p:sldId id="603" r:id="rId8"/>
    <p:sldId id="2451" r:id="rId9"/>
    <p:sldId id="2455" r:id="rId10"/>
    <p:sldId id="259" r:id="rId11"/>
    <p:sldId id="2452" r:id="rId12"/>
    <p:sldId id="2453" r:id="rId13"/>
    <p:sldId id="2454" r:id="rId14"/>
    <p:sldId id="2456" r:id="rId15"/>
    <p:sldId id="582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4229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2025/7/5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  <p:sldLayoutId id="2147483987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模型利用率 </a:t>
            </a:r>
            <a:r>
              <a:rPr lang="en-US" altLang="zh-CN" sz="96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MFU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-Medium" panose="020B0602020204020303" pitchFamily="34" charset="-79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-Medium" panose="020B0602020204020303" pitchFamily="34" charset="-79"/>
              </a:rPr>
              <a:t>Transformer</a:t>
            </a:r>
            <a:r>
              <a:rPr lang="zh-CN" altLang="en-US" sz="2400" dirty="0">
                <a:cs typeface="Futura-Medium" panose="020B0602020204020303" pitchFamily="34" charset="-79"/>
              </a:rPr>
              <a:t> 背景介绍</a:t>
            </a:r>
            <a:endParaRPr lang="en-US" altLang="zh-CN" sz="24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-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-Medium" panose="020B0602020204020303" pitchFamily="34" charset="-79"/>
              </a:rPr>
              <a:t>大模型训练时间估计</a:t>
            </a:r>
            <a:endParaRPr lang="en-US" altLang="zh-CN" sz="22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-Medium" panose="020B0602020204020303" pitchFamily="34" charset="-79"/>
              </a:rPr>
              <a:t>大模型 </a:t>
            </a:r>
            <a:r>
              <a:rPr lang="en-US" altLang="zh-CN" sz="2200" dirty="0">
                <a:cs typeface="Futura-Medium" panose="020B0602020204020303" pitchFamily="34" charset="-79"/>
              </a:rPr>
              <a:t>HBM</a:t>
            </a:r>
            <a:r>
              <a:rPr lang="zh-CN" altLang="en-US" sz="2200" dirty="0">
                <a:cs typeface="Futura-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366FE-0B61-1B80-9C09-073F6693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580F719-E1CA-16DB-376A-2751A0F8A8A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1463001"/>
              </p:ext>
            </p:extLst>
          </p:nvPr>
        </p:nvGraphicFramePr>
        <p:xfrm>
          <a:off x="481013" y="1295400"/>
          <a:ext cx="11161710" cy="5029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20570">
                  <a:extLst>
                    <a:ext uri="{9D8B030D-6E8A-4147-A177-3AD203B41FA5}">
                      <a16:colId xmlns:a16="http://schemas.microsoft.com/office/drawing/2014/main" val="1166319339"/>
                    </a:ext>
                  </a:extLst>
                </a:gridCol>
                <a:gridCol w="3720570">
                  <a:extLst>
                    <a:ext uri="{9D8B030D-6E8A-4147-A177-3AD203B41FA5}">
                      <a16:colId xmlns:a16="http://schemas.microsoft.com/office/drawing/2014/main" val="3924932908"/>
                    </a:ext>
                  </a:extLst>
                </a:gridCol>
                <a:gridCol w="3720570">
                  <a:extLst>
                    <a:ext uri="{9D8B030D-6E8A-4147-A177-3AD203B41FA5}">
                      <a16:colId xmlns:a16="http://schemas.microsoft.com/office/drawing/2014/main" val="705267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34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0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2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0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3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20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56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88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rPr>
              <a:t>什么是世界模型？</a:t>
            </a:r>
            <a:endParaRPr lang="en-US" altLang="zh-CN" sz="9600" b="1" dirty="0">
              <a:latin typeface="Futura-Medium" panose="020B0602020204020303" pitchFamily="34" charset="-79"/>
              <a:ea typeface="Microsoft YaHei" panose="020B0503020204020204" pitchFamily="34" charset="-122"/>
              <a:cs typeface="Futura-Medium" panose="020B0602020204020303" pitchFamily="34" charset="-79"/>
            </a:endParaRPr>
          </a:p>
          <a:p>
            <a:pPr algn="ctr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rPr>
              <a:t>WFM</a:t>
            </a: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3A307-1D20-9C42-750A-64470A81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6E679-255A-9ADF-995F-0F3070A0D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1FB42-36A9-C55B-CDE5-D5C19800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8"/>
            <a:ext cx="12196763" cy="65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B56F16-0A48-3BEE-B87F-18A660D9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MFU(Model FLOPS Utilization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EFE894-7F5E-2B3B-C9EB-FF5FB2ED3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: </a:t>
            </a:r>
            <a:r>
              <a:rPr lang="zh-CN" altLang="en-US" dirty="0"/>
              <a:t>即模型算力利用率，是指模型一次前反向计算消耗的矩阵算力与机器（如</a:t>
            </a:r>
            <a:r>
              <a:rPr lang="en" altLang="zh-CN" dirty="0"/>
              <a:t>GPU</a:t>
            </a:r>
            <a:r>
              <a:rPr lang="zh-CN" altLang="en" dirty="0"/>
              <a:t>）</a:t>
            </a:r>
            <a:r>
              <a:rPr lang="zh-CN" altLang="en-US" dirty="0"/>
              <a:t>算力的比值。</a:t>
            </a:r>
          </a:p>
          <a:p>
            <a:r>
              <a:rPr lang="zh-CN" altLang="en-US" dirty="0"/>
              <a:t>重要性</a:t>
            </a:r>
            <a:r>
              <a:rPr lang="en-US" altLang="zh-CN" dirty="0"/>
              <a:t>: </a:t>
            </a:r>
            <a:r>
              <a:rPr lang="zh-CN" altLang="en-US" dirty="0"/>
              <a:t>它直接反映了模型在训练过程中对计算资源的有效利用程度。在大模型训练中，提高</a:t>
            </a:r>
            <a:r>
              <a:rPr lang="en" altLang="zh-CN" dirty="0"/>
              <a:t>MFU</a:t>
            </a:r>
            <a:r>
              <a:rPr lang="zh-CN" altLang="en-US" dirty="0"/>
              <a:t>是优化训练效率的关键手段之一。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56B6A6-E6A5-45D8-7931-73B371DA6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6CA26DB-D804-1B4A-44C0-BC4C31BBC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ADA7C76-7A64-64C5-ECA0-F723930D8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998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B2DDF8-9E3A-319A-C010-9F29161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8" y="3797541"/>
            <a:ext cx="7772400" cy="10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9E2312-1F98-7B55-33D8-4B0FCD88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B277C-E032-5EF2-BC31-89BC27745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/>
              <a:t>MFU</a:t>
            </a:r>
            <a:r>
              <a:rPr lang="zh-CN" altLang="en-US" dirty="0"/>
              <a:t>的值受到多种因素的影响，包括但不限于：</a:t>
            </a:r>
          </a:p>
          <a:p>
            <a:r>
              <a:rPr lang="zh-CN" altLang="en-US" dirty="0"/>
              <a:t>模型架构</a:t>
            </a:r>
            <a:r>
              <a:rPr lang="en-US" altLang="zh-CN" dirty="0"/>
              <a:t>: </a:t>
            </a:r>
            <a:r>
              <a:rPr lang="zh-CN" altLang="en-US" dirty="0"/>
              <a:t>不同架构的模型在分布式训练中的算力利用率可能存在显著差异。例如，</a:t>
            </a:r>
            <a:r>
              <a:rPr lang="en" altLang="zh-CN" dirty="0"/>
              <a:t>Transformer</a:t>
            </a:r>
            <a:r>
              <a:rPr lang="zh-CN" altLang="en-US" dirty="0"/>
              <a:t>架构的模型由于其并行性和矩阵运算密集的特点，通常能够在分布式训练中实现较高的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分布式训练策略</a:t>
            </a:r>
            <a:r>
              <a:rPr lang="en-US" altLang="zh-CN" dirty="0"/>
              <a:t>: </a:t>
            </a:r>
            <a:r>
              <a:rPr lang="zh-CN" altLang="en-US" dirty="0"/>
              <a:t>包括数据并行、模型并行、流水线并行等不同的并行策略，以及这些策略的具体实现方式（如梯度累积、张量并行等），都会对</a:t>
            </a:r>
            <a:r>
              <a:rPr lang="en" altLang="zh-CN" dirty="0"/>
              <a:t>MFU</a:t>
            </a:r>
            <a:r>
              <a:rPr lang="zh-CN" altLang="en-US" dirty="0"/>
              <a:t>产生重要影响。</a:t>
            </a:r>
          </a:p>
          <a:p>
            <a:r>
              <a:rPr lang="zh-CN" altLang="en-US" dirty="0"/>
              <a:t>硬件环境</a:t>
            </a:r>
            <a:r>
              <a:rPr lang="en-US" altLang="zh-CN" dirty="0"/>
              <a:t>: </a:t>
            </a:r>
            <a:r>
              <a:rPr lang="en" altLang="zh-CN" dirty="0"/>
              <a:t>GPU</a:t>
            </a:r>
            <a:r>
              <a:rPr lang="zh-CN" altLang="en-US" dirty="0"/>
              <a:t>型号、数量、网络连接速度、显存大小等硬件因素都会限制分布式训练的性能和算力利用率。</a:t>
            </a:r>
          </a:p>
          <a:p>
            <a:r>
              <a:rPr lang="zh-CN" altLang="en-US" dirty="0"/>
              <a:t>软件优化</a:t>
            </a:r>
            <a:r>
              <a:rPr lang="en-US" altLang="zh-CN" dirty="0"/>
              <a:t>: </a:t>
            </a:r>
            <a:r>
              <a:rPr lang="zh-CN" altLang="en-US" dirty="0"/>
              <a:t>包括编译器优化、库函数优化、自动混合精度训练等软件层面的优化措施，也能在一定程度上提升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数据集和批次大小</a:t>
            </a:r>
            <a:r>
              <a:rPr lang="en-US" altLang="zh-CN" dirty="0"/>
              <a:t>: </a:t>
            </a:r>
            <a:r>
              <a:rPr lang="zh-CN" altLang="en-US" dirty="0"/>
              <a:t>数据集的大小和复杂性，以及训练时使用的批次大小，都会影响每次迭代中的计算量和算力利用率。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02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D2C0D3-DAB5-2A57-A2D8-D4D6E4D2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集群可用度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B2DB8D-D709-93BE-CBD1-608DC5DB4B54}"/>
                  </a:ext>
                </a:extLst>
              </p:cNvPr>
              <p:cNvSpPr txBox="1"/>
              <p:nvPr/>
            </p:nvSpPr>
            <p:spPr>
              <a:xfrm>
                <a:off x="3941745" y="1525180"/>
                <a:ext cx="4066691" cy="600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i="1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集群</m:t>
                      </m:r>
                      <m:r>
                        <a:rPr kumimoji="1" lang="zh-CN" altLang="en-US" sz="20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可用度</m:t>
                      </m:r>
                      <m:r>
                        <a:rPr kumimoji="1" lang="en-US" altLang="zh-CN" sz="2000" i="1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sz="2000" b="0" i="1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kumimoji="1" lang="en-US" altLang="zh-CN" sz="2000" b="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kumimoji="1" lang="en-US" altLang="zh-CN" sz="2000" b="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𝐶𝐾𝑃𝑇</m:t>
                              </m:r>
                            </m:num>
                            <m:den>
                              <m:r>
                                <a:rPr kumimoji="1" lang="en-US" altLang="zh-CN" sz="2000" b="0" i="1" smtClean="0">
                                  <a:solidFill>
                                    <a:srgbClr val="1D1D1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2000" b="0" i="1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𝑀𝑇𝑇𝑅</m:t>
                          </m:r>
                        </m:num>
                        <m:den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𝑀𝑇𝐵𝐹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i="1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𝑀𝑇𝑇𝑅</m:t>
                          </m:r>
                        </m:den>
                      </m:f>
                    </m:oMath>
                  </m:oMathPara>
                </a14:m>
                <a:endParaRPr kumimoji="1" lang="zh-CN" altLang="en-US" sz="2000" i="1" dirty="0">
                  <a:solidFill>
                    <a:srgbClr val="1D1D1A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BB2DB8D-D709-93BE-CBD1-608DC5DB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745" y="1525180"/>
                <a:ext cx="4066691" cy="600229"/>
              </a:xfrm>
              <a:prstGeom prst="rect">
                <a:avLst/>
              </a:prstGeom>
              <a:blipFill>
                <a:blip r:embed="rId2"/>
                <a:stretch>
                  <a:fillRect l="-1869" t="-89583" r="-623" b="-77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B46FE33E-B07A-2F9F-63FA-FCACBE37C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2704360"/>
            <a:ext cx="11010163" cy="169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33858</TotalTime>
  <Words>342</Words>
  <Application>Microsoft Macintosh PowerPoint</Application>
  <PresentationFormat>自定义</PresentationFormat>
  <Paragraphs>25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Futura-Medium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PowerPoint 演示文稿</vt:lpstr>
      <vt:lpstr>PowerPoint 演示文稿</vt:lpstr>
      <vt:lpstr>MFU(Model FLOPS Utilization）</vt:lpstr>
      <vt:lpstr>PowerPoint 演示文稿</vt:lpstr>
      <vt:lpstr>集群可用度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10317</cp:revision>
  <cp:lastPrinted>2023-09-08T09:14:01Z</cp:lastPrinted>
  <dcterms:created xsi:type="dcterms:W3CDTF">2020-08-28T08:44:19Z</dcterms:created>
  <dcterms:modified xsi:type="dcterms:W3CDTF">2025-07-05T15:41:57Z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